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7"/>
  </p:notesMasterIdLst>
  <p:sldIdLst>
    <p:sldId id="256" r:id="rId2"/>
    <p:sldId id="376" r:id="rId3"/>
    <p:sldId id="369" r:id="rId4"/>
    <p:sldId id="391" r:id="rId5"/>
    <p:sldId id="370" r:id="rId6"/>
    <p:sldId id="371" r:id="rId7"/>
    <p:sldId id="390" r:id="rId8"/>
    <p:sldId id="377" r:id="rId9"/>
    <p:sldId id="378" r:id="rId10"/>
    <p:sldId id="379" r:id="rId11"/>
    <p:sldId id="392" r:id="rId12"/>
    <p:sldId id="380" r:id="rId13"/>
    <p:sldId id="381" r:id="rId14"/>
    <p:sldId id="382" r:id="rId15"/>
    <p:sldId id="393" r:id="rId16"/>
    <p:sldId id="368" r:id="rId17"/>
    <p:sldId id="359" r:id="rId18"/>
    <p:sldId id="372" r:id="rId19"/>
    <p:sldId id="375" r:id="rId20"/>
    <p:sldId id="394" r:id="rId21"/>
    <p:sldId id="318" r:id="rId22"/>
    <p:sldId id="365" r:id="rId23"/>
    <p:sldId id="322" r:id="rId24"/>
    <p:sldId id="364" r:id="rId25"/>
    <p:sldId id="319" r:id="rId26"/>
    <p:sldId id="366" r:id="rId27"/>
    <p:sldId id="395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6" r:id="rId36"/>
    <p:sldId id="436" r:id="rId37"/>
    <p:sldId id="434" r:id="rId38"/>
    <p:sldId id="438" r:id="rId39"/>
    <p:sldId id="352" r:id="rId40"/>
    <p:sldId id="442" r:id="rId41"/>
    <p:sldId id="437" r:id="rId42"/>
    <p:sldId id="439" r:id="rId43"/>
    <p:sldId id="440" r:id="rId44"/>
    <p:sldId id="441" r:id="rId45"/>
    <p:sldId id="397" r:id="rId46"/>
  </p:sldIdLst>
  <p:sldSz cx="12190413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3333CC"/>
    <a:srgbClr val="6666FF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1" autoAdjust="0"/>
    <p:restoredTop sz="94660"/>
  </p:normalViewPr>
  <p:slideViewPr>
    <p:cSldViewPr>
      <p:cViewPr>
        <p:scale>
          <a:sx n="80" d="100"/>
          <a:sy n="80" d="100"/>
        </p:scale>
        <p:origin x="-450" y="3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64CA7-3761-47D8-862B-FE9E2B73B204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F28DC-5AB1-4A23-ACFD-311AE229FE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16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6" descr="Imagen que contiene texto&#10;&#10;Descripción generada con confianza muy alt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3" y="-459432"/>
            <a:ext cx="6204039" cy="4021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483538" y="274640"/>
            <a:ext cx="356400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791531" y="274640"/>
            <a:ext cx="10488834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  <p:pic>
        <p:nvPicPr>
          <p:cNvPr id="12" name="Imagen 11" descr="Imagen que contiene texto&#10;&#10;Descripción generada con confianza muy alt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3" y="-459432"/>
            <a:ext cx="6204039" cy="4021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791530" y="1600202"/>
            <a:ext cx="70264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1 Título"/>
          <p:cNvSpPr txBox="1"/>
          <p:nvPr userDrawn="1"/>
        </p:nvSpPr>
        <p:spPr>
          <a:xfrm>
            <a:off x="609522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11" name="3 Marcador de fecha"/>
          <p:cNvSpPr txBox="1"/>
          <p:nvPr userDrawn="1"/>
        </p:nvSpPr>
        <p:spPr>
          <a:xfrm>
            <a:off x="609521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12" name="5 Marcador de número de diapositiva"/>
          <p:cNvSpPr txBox="1"/>
          <p:nvPr userDrawn="1"/>
        </p:nvSpPr>
        <p:spPr>
          <a:xfrm>
            <a:off x="8736463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  <p:pic>
        <p:nvPicPr>
          <p:cNvPr id="13" name="Imagen 6" descr="Imagen que contiene texto&#10;&#10;Descripción generada con confianza muy alta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27" y="-270933"/>
            <a:ext cx="6204039" cy="4021666"/>
          </a:xfrm>
          <a:prstGeom prst="rect">
            <a:avLst/>
          </a:prstGeom>
        </p:spPr>
      </p:pic>
      <p:pic>
        <p:nvPicPr>
          <p:cNvPr id="14" name="Picture 2" descr="C:\Users\Usuario\Downloads\logo_cnpem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5512929"/>
            <a:ext cx="2931565" cy="13450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50 anos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5636566"/>
            <a:ext cx="3312368" cy="10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5"/>
          <p:cNvSpPr txBox="1"/>
          <p:nvPr userDrawn="1"/>
        </p:nvSpPr>
        <p:spPr>
          <a:xfrm>
            <a:off x="5375126" y="5817458"/>
            <a:ext cx="2664295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es-PE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Universidad Nacional Mayor de </a:t>
            </a:r>
          </a:p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es-PE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San Marcos</a:t>
            </a:r>
          </a:p>
        </p:txBody>
      </p:sp>
      <p:pic>
        <p:nvPicPr>
          <p:cNvPr id="17" name="Picture 2" descr="Segundo escudo de la Universidad Nacional Mayor de San Marcos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26" b="9291"/>
          <a:stretch>
            <a:fillRect/>
          </a:stretch>
        </p:blipFill>
        <p:spPr bwMode="auto">
          <a:xfrm>
            <a:off x="4655046" y="5636566"/>
            <a:ext cx="941530" cy="11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2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2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F24B-CF52-48E9-9F8A-5C522A29131A}" type="datetimeFigureOut">
              <a:rPr lang="es-PE" smtClean="0"/>
              <a:t>12/12/2019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CF5F-4CD5-4F1C-A392-6089886F3667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imagojr.com/countryrank.php?region=Latin%20Ameri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598" y="620688"/>
            <a:ext cx="11089232" cy="15841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2800" b="1" cap="all" dirty="0" smtClean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Investigación </a:t>
            </a:r>
            <a:r>
              <a:rPr lang="es-MX" sz="2800" b="1" cap="all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en el Perú y la problemática de la </a:t>
            </a:r>
            <a:r>
              <a:rPr lang="es-ES" sz="2800" b="1" cap="all" dirty="0" smtClean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FORMULACIÓN </a:t>
            </a:r>
            <a:r>
              <a:rPr lang="es-ES" sz="2800" b="1" cap="all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DE PROYECTOS DE </a:t>
            </a:r>
            <a:r>
              <a:rPr lang="es-ES" sz="2800" b="1" cap="all" dirty="0" smtClean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INVESTIGACIÓN CIENTÍFICA </a:t>
            </a:r>
            <a:r>
              <a:rPr lang="es-ES" sz="2800" b="1" cap="all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Y/O </a:t>
            </a:r>
            <a:r>
              <a:rPr lang="es-ES" sz="2800" b="1" cap="all" dirty="0" smtClean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TECNOLÓGICA</a:t>
            </a:r>
            <a:endParaRPr lang="es-PE" sz="2800" b="1" cap="all" dirty="0">
              <a:solidFill>
                <a:schemeClr val="accent1">
                  <a:lumMod val="50000"/>
                </a:schemeClr>
              </a:solidFill>
              <a:latin typeface="Quicksand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78782" y="2564904"/>
            <a:ext cx="7665761" cy="1400090"/>
          </a:xfrm>
        </p:spPr>
        <p:txBody>
          <a:bodyPr>
            <a:noAutofit/>
          </a:bodyPr>
          <a:lstStyle/>
          <a:p>
            <a:pPr lvl="0"/>
            <a:r>
              <a:rPr lang="es-MX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</a:t>
            </a:r>
            <a:r>
              <a:rPr lang="es-MX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de la investigación en Perú en relación a la Universidad Nacional de </a:t>
            </a:r>
            <a:r>
              <a:rPr lang="es-PE" altLang="es-MX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Faustino Sanchez Carrión</a:t>
            </a:r>
            <a:endParaRPr lang="es-MX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3202756" y="5157192"/>
            <a:ext cx="584477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s-PE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Universidad Nacional Mayor de San Marcos</a:t>
            </a:r>
          </a:p>
        </p:txBody>
      </p:sp>
      <p:pic>
        <p:nvPicPr>
          <p:cNvPr id="8" name="Picture 2" descr="Segundo escudo de la Universidad Nacional Mayor de San Mar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26" b="9291"/>
          <a:stretch>
            <a:fillRect/>
          </a:stretch>
        </p:blipFill>
        <p:spPr bwMode="auto">
          <a:xfrm>
            <a:off x="5591150" y="5517232"/>
            <a:ext cx="1047136" cy="12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30318" y="4541058"/>
            <a:ext cx="390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u="sng" dirty="0" smtClean="0"/>
              <a:t>Dr. Justiniano </a:t>
            </a:r>
            <a:r>
              <a:rPr lang="es-PE" sz="2000" b="1" u="sng" dirty="0"/>
              <a:t>Quispe </a:t>
            </a:r>
            <a:r>
              <a:rPr lang="es-PE" sz="2000" b="1" u="sng" dirty="0" smtClean="0"/>
              <a:t>Marcatoma</a:t>
            </a:r>
            <a:endParaRPr lang="es-P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2" y="908720"/>
            <a:ext cx="11665532" cy="590465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/>
        </p:nvSpPr>
        <p:spPr>
          <a:xfrm>
            <a:off x="808277" y="44624"/>
            <a:ext cx="109713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instituciones QUE PUBLICAN CON filiación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peruana</a:t>
            </a:r>
            <a:endParaRPr lang="es-PE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graphicFrame>
        <p:nvGraphicFramePr>
          <p:cNvPr id="14" name="Content Placeholder 23"/>
          <p:cNvGraphicFramePr/>
          <p:nvPr/>
        </p:nvGraphicFramePr>
        <p:xfrm>
          <a:off x="8428257" y="1678707"/>
          <a:ext cx="263144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r:id="rId4" imgW="2628900" imgH="238125" progId="Paint.Picture">
                  <p:embed/>
                </p:oleObj>
              </mc:Choice>
              <mc:Fallback>
                <p:oleObj r:id="rId4" imgW="2628900" imgH="238125" progId="Paint.Picture">
                  <p:embed/>
                  <p:pic>
                    <p:nvPicPr>
                      <p:cNvPr id="0" name="Picture 2560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8257" y="1678707"/>
                        <a:ext cx="263144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0"/>
          <p:cNvSpPr txBox="1"/>
          <p:nvPr/>
        </p:nvSpPr>
        <p:spPr>
          <a:xfrm>
            <a:off x="9203283" y="131375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3214886" y="1331476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2708920"/>
            <a:ext cx="10971372" cy="1143000"/>
          </a:xfrm>
        </p:spPr>
        <p:txBody>
          <a:bodyPr>
            <a:noAutofit/>
          </a:bodyPr>
          <a:lstStyle/>
          <a:p>
            <a:r>
              <a:rPr lang="es-MX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</a:t>
            </a:r>
            <a:r>
              <a:rPr lang="es-PE" altLang="es-MX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p</a:t>
            </a:r>
            <a:r>
              <a:rPr lang="es-MX" sz="3600" b="1" cap="al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eruanas</a:t>
            </a:r>
            <a:endParaRPr lang="es-PE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" y="2924944"/>
            <a:ext cx="12153900" cy="39604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454377"/>
            <a:ext cx="8615036" cy="1902615"/>
          </a:xfrm>
          <a:prstGeom prst="rect">
            <a:avLst/>
          </a:prstGeom>
        </p:spPr>
      </p:pic>
      <p:sp>
        <p:nvSpPr>
          <p:cNvPr id="7" name="Text Box 10"/>
          <p:cNvSpPr txBox="1"/>
          <p:nvPr/>
        </p:nvSpPr>
        <p:spPr>
          <a:xfrm>
            <a:off x="4727054" y="933966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8" name="CuadroTexto 12"/>
          <p:cNvSpPr txBox="1"/>
          <p:nvPr/>
        </p:nvSpPr>
        <p:spPr>
          <a:xfrm>
            <a:off x="10595438" y="90076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(2005-2019)</a:t>
            </a:r>
            <a:endParaRPr lang="es-PE" b="1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694606" y="-27384"/>
            <a:ext cx="10971372" cy="970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</a:t>
            </a:r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eruanas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" y="1056455"/>
            <a:ext cx="12143879" cy="582892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 rot="16200000">
            <a:off x="471241" y="1276102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600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946113" y="2061551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503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1407345" y="2365078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473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 rot="16200000">
            <a:off x="1839393" y="3964701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208</a:t>
            </a:r>
            <a:endParaRPr lang="es-PE" sz="1600" dirty="0">
              <a:solidFill>
                <a:srgbClr val="FF0000"/>
              </a:solidFill>
            </a:endParaRPr>
          </a:p>
        </p:txBody>
      </p:sp>
      <p:pic>
        <p:nvPicPr>
          <p:cNvPr id="14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54" y="1670401"/>
            <a:ext cx="8615036" cy="1902615"/>
          </a:xfrm>
          <a:prstGeom prst="rect">
            <a:avLst/>
          </a:prstGeom>
        </p:spPr>
      </p:pic>
      <p:sp>
        <p:nvSpPr>
          <p:cNvPr id="20" name="CuadroTexto 12"/>
          <p:cNvSpPr txBox="1"/>
          <p:nvPr/>
        </p:nvSpPr>
        <p:spPr>
          <a:xfrm>
            <a:off x="9875358" y="93823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(2005-2019)</a:t>
            </a:r>
            <a:endParaRPr lang="es-PE" b="1" dirty="0"/>
          </a:p>
        </p:txBody>
      </p:sp>
      <p:sp>
        <p:nvSpPr>
          <p:cNvPr id="24" name="Title 1"/>
          <p:cNvSpPr>
            <a:spLocks noGrp="1"/>
          </p:cNvSpPr>
          <p:nvPr/>
        </p:nvSpPr>
        <p:spPr>
          <a:xfrm>
            <a:off x="808277" y="-27384"/>
            <a:ext cx="10971372" cy="970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</a:t>
            </a:r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eruanas</a:t>
            </a:r>
          </a:p>
        </p:txBody>
      </p:sp>
      <p:sp>
        <p:nvSpPr>
          <p:cNvPr id="25" name="Text Box 10"/>
          <p:cNvSpPr txBox="1"/>
          <p:nvPr/>
        </p:nvSpPr>
        <p:spPr>
          <a:xfrm>
            <a:off x="3790950" y="933966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0" y="1340768"/>
            <a:ext cx="10937636" cy="53285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875358" y="90872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808277" y="82094"/>
            <a:ext cx="10971372" cy="970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</a:t>
            </a:r>
            <a:r>
              <a:rPr lang="es-PE" altLang="es-MX" sz="2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</a:t>
            </a:r>
            <a:r>
              <a:rPr lang="es-PE" altLang="es-MX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</a:t>
            </a:r>
            <a:r>
              <a:rPr lang="es-MX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eruanas</a:t>
            </a:r>
          </a:p>
        </p:txBody>
      </p:sp>
      <p:sp>
        <p:nvSpPr>
          <p:cNvPr id="6" name="Text Box 10"/>
          <p:cNvSpPr txBox="1"/>
          <p:nvPr/>
        </p:nvSpPr>
        <p:spPr>
          <a:xfrm>
            <a:off x="4006974" y="933966"/>
            <a:ext cx="601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s-PE" altLang="en-US" dirty="0"/>
              <a:t>Fuente: Thomson </a:t>
            </a:r>
            <a:r>
              <a:rPr lang="es-PE" altLang="en-US" dirty="0" err="1"/>
              <a:t>Innovation</a:t>
            </a:r>
            <a:r>
              <a:rPr lang="es-PE" altLang="en-US" dirty="0"/>
              <a:t>: WEB OF SCIENCE – 01/10/2019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6614" y="2564904"/>
            <a:ext cx="10971372" cy="1143000"/>
          </a:xfrm>
        </p:spPr>
        <p:txBody>
          <a:bodyPr>
            <a:noAutofit/>
          </a:bodyPr>
          <a:lstStyle/>
          <a:p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peruanas con mayor producción científica</a:t>
            </a:r>
            <a:b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</a:br>
            <a:endParaRPr lang="es-PE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66614" y="260648"/>
            <a:ext cx="11161240" cy="936104"/>
          </a:xfrm>
        </p:spPr>
        <p:txBody>
          <a:bodyPr>
            <a:noAutofit/>
          </a:bodyPr>
          <a:lstStyle/>
          <a:p>
            <a:r>
              <a:rPr lang="es-PE" sz="2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peruanas con mayor producción científica</a:t>
            </a:r>
            <a:endParaRPr lang="es-PE" sz="2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2" y="2060848"/>
            <a:ext cx="11102308" cy="4104456"/>
          </a:xfrm>
        </p:spPr>
        <p:txBody>
          <a:bodyPr>
            <a:normAutofit fontScale="92500" lnSpcReduction="20000"/>
          </a:bodyPr>
          <a:lstStyle/>
          <a:p>
            <a:r>
              <a:rPr lang="es-PE" dirty="0">
                <a:solidFill>
                  <a:srgbClr val="0000FF"/>
                </a:solidFill>
              </a:rPr>
              <a:t>Solo </a:t>
            </a:r>
            <a:r>
              <a:rPr lang="es-PE" dirty="0" smtClean="0">
                <a:solidFill>
                  <a:srgbClr val="FF0000"/>
                </a:solidFill>
              </a:rPr>
              <a:t>10</a:t>
            </a:r>
            <a:r>
              <a:rPr lang="es-PE" dirty="0" smtClean="0">
                <a:solidFill>
                  <a:srgbClr val="0000FF"/>
                </a:solidFill>
              </a:rPr>
              <a:t> de las </a:t>
            </a:r>
            <a:r>
              <a:rPr lang="es-PE" dirty="0" smtClean="0">
                <a:solidFill>
                  <a:srgbClr val="FF0000"/>
                </a:solidFill>
              </a:rPr>
              <a:t>143 </a:t>
            </a:r>
            <a:r>
              <a:rPr lang="es-PE" dirty="0" smtClean="0">
                <a:solidFill>
                  <a:srgbClr val="0000FF"/>
                </a:solidFill>
              </a:rPr>
              <a:t>universidades </a:t>
            </a:r>
            <a:r>
              <a:rPr lang="es-PE" dirty="0">
                <a:solidFill>
                  <a:srgbClr val="0000FF"/>
                </a:solidFill>
              </a:rPr>
              <a:t>registran publicaciones </a:t>
            </a:r>
            <a:r>
              <a:rPr lang="es-PE" dirty="0" smtClean="0">
                <a:solidFill>
                  <a:srgbClr val="0000FF"/>
                </a:solidFill>
              </a:rPr>
              <a:t>científicas </a:t>
            </a:r>
            <a:r>
              <a:rPr lang="es-PE" dirty="0">
                <a:solidFill>
                  <a:srgbClr val="0000FF"/>
                </a:solidFill>
              </a:rPr>
              <a:t>destacable por su impacto en la comunidad científica </a:t>
            </a:r>
            <a:r>
              <a:rPr lang="es-PE" dirty="0" smtClean="0">
                <a:solidFill>
                  <a:srgbClr val="0000FF"/>
                </a:solidFill>
              </a:rPr>
              <a:t>internacional</a:t>
            </a:r>
          </a:p>
          <a:p>
            <a:r>
              <a:rPr lang="es-PE" dirty="0" smtClean="0">
                <a:solidFill>
                  <a:srgbClr val="0000FF"/>
                </a:solidFill>
              </a:rPr>
              <a:t>Solo </a:t>
            </a:r>
            <a:r>
              <a:rPr lang="es-PE" dirty="0" smtClean="0">
                <a:solidFill>
                  <a:srgbClr val="FF0000"/>
                </a:solidFill>
              </a:rPr>
              <a:t>6</a:t>
            </a:r>
            <a:r>
              <a:rPr lang="es-PE" dirty="0" smtClean="0">
                <a:solidFill>
                  <a:srgbClr val="0000FF"/>
                </a:solidFill>
              </a:rPr>
              <a:t> universidades entre </a:t>
            </a:r>
            <a:r>
              <a:rPr lang="es-PE" dirty="0">
                <a:solidFill>
                  <a:srgbClr val="0000FF"/>
                </a:solidFill>
              </a:rPr>
              <a:t>las </a:t>
            </a:r>
            <a:r>
              <a:rPr lang="es-PE" dirty="0">
                <a:solidFill>
                  <a:srgbClr val="FF0000"/>
                </a:solidFill>
              </a:rPr>
              <a:t>25</a:t>
            </a:r>
            <a:r>
              <a:rPr lang="es-PE" dirty="0">
                <a:solidFill>
                  <a:srgbClr val="0000FF"/>
                </a:solidFill>
              </a:rPr>
              <a:t> instituciones que registran publicaciones </a:t>
            </a:r>
            <a:r>
              <a:rPr lang="es-PE" dirty="0" err="1">
                <a:solidFill>
                  <a:srgbClr val="0000FF"/>
                </a:solidFill>
              </a:rPr>
              <a:t>WoS</a:t>
            </a:r>
            <a:r>
              <a:rPr lang="es-PE" dirty="0">
                <a:solidFill>
                  <a:srgbClr val="0000FF"/>
                </a:solidFill>
              </a:rPr>
              <a:t>-CC a nombre de Perú, en el periodo </a:t>
            </a:r>
            <a:r>
              <a:rPr lang="es-PE" dirty="0">
                <a:solidFill>
                  <a:srgbClr val="FF0000"/>
                </a:solidFill>
              </a:rPr>
              <a:t>2005-2019,  </a:t>
            </a:r>
            <a:r>
              <a:rPr lang="es-PE" dirty="0">
                <a:solidFill>
                  <a:srgbClr val="0000FF"/>
                </a:solidFill>
              </a:rPr>
              <a:t>tienen una producción científica destacable por su impacto en la comunidad científica internacional.</a:t>
            </a:r>
          </a:p>
          <a:p>
            <a:endParaRPr lang="es-PE" dirty="0" smtClean="0"/>
          </a:p>
          <a:p>
            <a:r>
              <a:rPr lang="es-PE" dirty="0" smtClean="0"/>
              <a:t>Universidad Peruana Cayetano Heredia (</a:t>
            </a:r>
            <a:r>
              <a:rPr lang="es-PE" dirty="0" err="1" smtClean="0"/>
              <a:t>UPCH</a:t>
            </a:r>
            <a:r>
              <a:rPr lang="es-PE" dirty="0" smtClean="0"/>
              <a:t>)</a:t>
            </a:r>
          </a:p>
          <a:p>
            <a:r>
              <a:rPr lang="es-PE" dirty="0" smtClean="0"/>
              <a:t>Universidad Nacional Mayor de San Marcos (</a:t>
            </a:r>
            <a:r>
              <a:rPr lang="es-PE" dirty="0" err="1" smtClean="0"/>
              <a:t>UNMSM</a:t>
            </a:r>
            <a:r>
              <a:rPr lang="es-PE" dirty="0" smtClean="0"/>
              <a:t>)</a:t>
            </a:r>
          </a:p>
          <a:p>
            <a:r>
              <a:rPr lang="es-PE" dirty="0" smtClean="0"/>
              <a:t>Pontificia Universidad Católica del Perú (</a:t>
            </a:r>
            <a:r>
              <a:rPr lang="es-PE" dirty="0" err="1" smtClean="0"/>
              <a:t>PUCP</a:t>
            </a:r>
            <a:r>
              <a:rPr lang="es-PE" dirty="0" smtClean="0"/>
              <a:t>)</a:t>
            </a:r>
          </a:p>
          <a:p>
            <a:r>
              <a:rPr lang="es-PE" dirty="0" smtClean="0"/>
              <a:t>Universidad Nacional </a:t>
            </a:r>
            <a:r>
              <a:rPr lang="es-PE" dirty="0" err="1" smtClean="0"/>
              <a:t>Agraría</a:t>
            </a:r>
            <a:r>
              <a:rPr lang="es-PE" dirty="0" smtClean="0"/>
              <a:t> La Molina (</a:t>
            </a:r>
            <a:r>
              <a:rPr lang="es-PE" dirty="0" err="1" smtClean="0"/>
              <a:t>UNALM</a:t>
            </a:r>
            <a:r>
              <a:rPr lang="es-PE" dirty="0" smtClean="0"/>
              <a:t>)</a:t>
            </a:r>
          </a:p>
          <a:p>
            <a:r>
              <a:rPr lang="es-PE" dirty="0" smtClean="0"/>
              <a:t>Universidad Peruana de Ciencias Aplicadas (</a:t>
            </a:r>
            <a:r>
              <a:rPr lang="es-PE" dirty="0" err="1" smtClean="0"/>
              <a:t>UPC</a:t>
            </a:r>
            <a:r>
              <a:rPr lang="es-PE" dirty="0" smtClean="0"/>
              <a:t>)</a:t>
            </a:r>
          </a:p>
          <a:p>
            <a:r>
              <a:rPr lang="es-PE" dirty="0" smtClean="0"/>
              <a:t>Universidad Particular San Martín de Porres (</a:t>
            </a:r>
            <a:r>
              <a:rPr lang="es-PE" dirty="0" err="1" smtClean="0"/>
              <a:t>USMP</a:t>
            </a:r>
            <a:r>
              <a:rPr lang="es-PE" dirty="0" smtClean="0"/>
              <a:t>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0590" y="1412776"/>
            <a:ext cx="9617954" cy="3951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PE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de la universidad peruana está integrado por </a:t>
            </a: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</a:t>
            </a:r>
            <a:r>
              <a:rPr lang="es-PE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7" y="1124744"/>
            <a:ext cx="10729192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0"/>
          <p:cNvSpPr txBox="1"/>
          <p:nvPr/>
        </p:nvSpPr>
        <p:spPr>
          <a:xfrm>
            <a:off x="6461673" y="764704"/>
            <a:ext cx="510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err="1" smtClean="0"/>
              <a:t>Showing</a:t>
            </a:r>
            <a:r>
              <a:rPr lang="es-PE" b="1" dirty="0" smtClean="0"/>
              <a:t> </a:t>
            </a:r>
            <a:r>
              <a:rPr lang="es-PE" b="1" dirty="0" smtClean="0">
                <a:solidFill>
                  <a:srgbClr val="FF0000"/>
                </a:solidFill>
              </a:rPr>
              <a:t>19,382</a:t>
            </a:r>
            <a:r>
              <a:rPr lang="es-PE" b="1" dirty="0" smtClean="0"/>
              <a:t> record </a:t>
            </a:r>
            <a:r>
              <a:rPr lang="es-PE" b="1" dirty="0" err="1" smtClean="0"/>
              <a:t>for</a:t>
            </a:r>
            <a:r>
              <a:rPr lang="es-PE" b="1" dirty="0" smtClean="0"/>
              <a:t> Perú, periodo 2005-2019</a:t>
            </a:r>
            <a:endParaRPr lang="es-PE" b="1" dirty="0"/>
          </a:p>
        </p:txBody>
      </p:sp>
      <p:sp>
        <p:nvSpPr>
          <p:cNvPr id="8" name="Text Box 10"/>
          <p:cNvSpPr txBox="1"/>
          <p:nvPr/>
        </p:nvSpPr>
        <p:spPr>
          <a:xfrm>
            <a:off x="1359421" y="6444044"/>
            <a:ext cx="93995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>
                <a:solidFill>
                  <a:srgbClr val="0000FF"/>
                </a:solidFill>
              </a:rPr>
              <a:t>Thomson </a:t>
            </a:r>
            <a:r>
              <a:rPr lang="es-PE" altLang="en-US" dirty="0" err="1">
                <a:solidFill>
                  <a:srgbClr val="0000FF"/>
                </a:solidFill>
              </a:rPr>
              <a:t>Innovation</a:t>
            </a:r>
            <a:r>
              <a:rPr lang="es-PE" altLang="en-US" dirty="0">
                <a:solidFill>
                  <a:srgbClr val="0000FF"/>
                </a:solidFill>
              </a:rPr>
              <a:t>: WEB OF </a:t>
            </a:r>
            <a:r>
              <a:rPr lang="es-PE" altLang="en-US" dirty="0" err="1">
                <a:solidFill>
                  <a:srgbClr val="0000FF"/>
                </a:solidFill>
              </a:rPr>
              <a:t>SCIENCE</a:t>
            </a:r>
            <a:r>
              <a:rPr lang="es-PE" altLang="en-US" dirty="0">
                <a:solidFill>
                  <a:srgbClr val="0000FF"/>
                </a:solidFill>
              </a:rPr>
              <a:t>  ( 13/08/2019). </a:t>
            </a:r>
            <a:r>
              <a:rPr lang="es-PE" dirty="0">
                <a:solidFill>
                  <a:srgbClr val="0000FF"/>
                </a:solidFill>
              </a:rPr>
              <a:t>Cortesía: Dr. Víctor Antonio Peña </a:t>
            </a:r>
            <a:r>
              <a:rPr lang="es-PE" dirty="0" smtClean="0">
                <a:solidFill>
                  <a:srgbClr val="0000FF"/>
                </a:solidFill>
              </a:rPr>
              <a:t>Rodríguez</a:t>
            </a:r>
            <a:endParaRPr lang="es-PE" dirty="0">
              <a:solidFill>
                <a:srgbClr val="0000FF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62558" y="-27384"/>
            <a:ext cx="11665296" cy="936104"/>
          </a:xfrm>
        </p:spPr>
        <p:txBody>
          <a:bodyPr>
            <a:noAutofit/>
          </a:bodyPr>
          <a:lstStyle/>
          <a:p>
            <a:r>
              <a:rPr lang="es-PE" sz="2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peruanas con mayor producción científica</a:t>
            </a:r>
            <a:endParaRPr lang="es-PE" sz="2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1317787" y="778351"/>
          <a:ext cx="8665851" cy="60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Graph" r:id="rId3" imgW="4191000" imgH="2921000" progId="Origin95.Graph">
                  <p:embed/>
                </p:oleObj>
              </mc:Choice>
              <mc:Fallback>
                <p:oleObj name="Graph" r:id="rId3" imgW="4191000" imgH="292100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787" y="778351"/>
                        <a:ext cx="8665851" cy="60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78582" y="200834"/>
            <a:ext cx="11233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número total de artículos </a:t>
            </a:r>
            <a:r>
              <a:rPr lang="es-PE" sz="20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WoS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-CC producidos por cinco universidades referenciales, </a:t>
            </a:r>
            <a:r>
              <a:rPr lang="es-PE" sz="20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UPCH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, </a:t>
            </a:r>
            <a:r>
              <a:rPr lang="es-PE" sz="20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PUCP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, </a:t>
            </a:r>
            <a:r>
              <a:rPr lang="es-PE" sz="20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UNMSM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, </a:t>
            </a:r>
            <a:r>
              <a:rPr lang="es-PE" sz="20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UNALM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, </a:t>
            </a:r>
            <a:r>
              <a:rPr lang="es-PE" sz="20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UNI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, durante el período 2005-2019</a:t>
            </a:r>
            <a:r>
              <a:rPr lang="es-PE" sz="2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7958561" y="6444044"/>
            <a:ext cx="42364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dirty="0" smtClean="0">
                <a:solidFill>
                  <a:srgbClr val="0000FF"/>
                </a:solidFill>
              </a:rPr>
              <a:t>Cortesía</a:t>
            </a:r>
            <a:r>
              <a:rPr lang="es-PE" dirty="0">
                <a:solidFill>
                  <a:srgbClr val="0000FF"/>
                </a:solidFill>
              </a:rPr>
              <a:t>: Dr. Víctor Antonio Peña </a:t>
            </a:r>
            <a:r>
              <a:rPr lang="es-PE" dirty="0" smtClean="0">
                <a:solidFill>
                  <a:srgbClr val="0000FF"/>
                </a:solidFill>
              </a:rPr>
              <a:t>Rodríguez</a:t>
            </a:r>
            <a:endParaRPr lang="es-P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12588" y="1412776"/>
          <a:ext cx="8703098" cy="51142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9859"/>
                <a:gridCol w="1903803"/>
                <a:gridCol w="1359859"/>
                <a:gridCol w="1359859"/>
                <a:gridCol w="1359859"/>
                <a:gridCol w="1359859"/>
              </a:tblGrid>
              <a:tr h="4548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TOP-TEN </a:t>
                      </a:r>
                      <a:r>
                        <a:rPr lang="es-PE" sz="2800" dirty="0" err="1">
                          <a:effectLst/>
                        </a:rPr>
                        <a:t>PERU</a:t>
                      </a:r>
                      <a:endParaRPr lang="es-PE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51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8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Web of Science Core Collection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Condición jurídica</a:t>
                      </a:r>
                      <a:endParaRPr lang="es-PE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</a:rPr>
                        <a:t>Organizations-Enhanced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Records (% of 19,382)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Science / Nature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H-index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Año de fundación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</a:t>
                      </a:r>
                      <a:endParaRPr lang="es-PE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UPCH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3,765 (14.4%)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9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96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1961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highlight>
                            <a:srgbClr val="FFFF00"/>
                          </a:highlight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  <a:highlight>
                            <a:srgbClr val="FFFF00"/>
                          </a:highlight>
                        </a:rPr>
                        <a:t>UNMSM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highlight>
                            <a:srgbClr val="FFFF00"/>
                          </a:highlight>
                        </a:rPr>
                        <a:t>2,224 (11.5%)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highlight>
                            <a:srgbClr val="FFFF00"/>
                          </a:highlight>
                        </a:rPr>
                        <a:t>54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highlight>
                            <a:srgbClr val="FFFF00"/>
                          </a:highlight>
                        </a:rPr>
                        <a:t>1551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</a:rPr>
                        <a:t>PUCP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1,729 (8.9%)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79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1917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N</a:t>
                      </a:r>
                      <a:endParaRPr lang="es-PE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UNALM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622 (3.2%)</a:t>
                      </a:r>
                      <a:endParaRPr lang="es-PE" sz="24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42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1960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</a:t>
                      </a:r>
                      <a:endParaRPr lang="es-PE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UPC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603 (3.1%)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0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24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1994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</a:t>
                      </a:r>
                      <a:endParaRPr lang="es-PE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USMP</a:t>
                      </a:r>
                      <a:r>
                        <a:rPr lang="es-PE" sz="1800" baseline="30000">
                          <a:effectLst/>
                        </a:rPr>
                        <a:t>4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483 (2.5%)</a:t>
                      </a:r>
                      <a:endParaRPr lang="es-PE" sz="24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0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23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1962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UNSAAC</a:t>
                      </a:r>
                      <a:r>
                        <a:rPr lang="es-PE" sz="1800" baseline="30000" dirty="0">
                          <a:effectLst/>
                        </a:rPr>
                        <a:t>4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362 (1.9%)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7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45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1692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S</a:t>
                      </a:r>
                      <a:endParaRPr lang="es-PE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UCS</a:t>
                      </a:r>
                      <a:r>
                        <a:rPr lang="es-PE" sz="1800" baseline="30000">
                          <a:effectLst/>
                        </a:rPr>
                        <a:t>4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354 (1.8%)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0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19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1998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</a:rPr>
                        <a:t>UNI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308 (1.6%)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0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28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1876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UNSAA</a:t>
                      </a:r>
                      <a:r>
                        <a:rPr lang="es-PE" sz="1800" baseline="30000" dirty="0">
                          <a:effectLst/>
                        </a:rPr>
                        <a:t>4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252 (1.3%)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0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19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1828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56013" y="2455863"/>
            <a:ext cx="121904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26654" y="344850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producción </a:t>
            </a:r>
            <a:r>
              <a:rPr lang="es-PE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científica </a:t>
            </a:r>
            <a:r>
              <a:rPr lang="es-PE" sz="20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WoS</a:t>
            </a:r>
            <a:r>
              <a:rPr lang="es-PE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-CC de las </a:t>
            </a:r>
            <a:r>
              <a:rPr lang="es-PE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10 primeras </a:t>
            </a:r>
            <a:r>
              <a:rPr lang="es-PE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universidades peruanas durante el período 2005-2019 </a:t>
            </a:r>
            <a:r>
              <a:rPr lang="es-PE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 (</a:t>
            </a:r>
            <a:r>
              <a:rPr lang="es-PE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fecha 15-08-2019</a:t>
            </a:r>
            <a:r>
              <a:rPr lang="es-PE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)</a:t>
            </a:r>
            <a:endParaRPr lang="es-PE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679382" y="2996952"/>
            <a:ext cx="136815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622" y="1196752"/>
            <a:ext cx="2736304" cy="418058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2678" y="1844824"/>
            <a:ext cx="9590140" cy="3484982"/>
          </a:xfrm>
        </p:spPr>
        <p:txBody>
          <a:bodyPr>
            <a:noAutofit/>
          </a:bodyPr>
          <a:lstStyle/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 smtClean="0"/>
              <a:t>Producción científica a nivel de Latinoamérica</a:t>
            </a:r>
          </a:p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 smtClean="0"/>
              <a:t>Publicaciones de instituciones con filiación peruana</a:t>
            </a:r>
          </a:p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 smtClean="0"/>
              <a:t>Producción científica de Universidades Peruanas</a:t>
            </a:r>
          </a:p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 smtClean="0"/>
              <a:t>Universidades peruanas con mayor producción científica</a:t>
            </a:r>
          </a:p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/>
              <a:t>Producción científica de Universidades </a:t>
            </a:r>
            <a:r>
              <a:rPr lang="es-PE" sz="2400" b="1" dirty="0" smtClean="0"/>
              <a:t>Públicas Peruanas</a:t>
            </a:r>
            <a:endParaRPr lang="es-PE" sz="2400" b="1" dirty="0"/>
          </a:p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 smtClean="0"/>
              <a:t>Producción científica de Universidad Nacional Mayor de San Marcos</a:t>
            </a:r>
          </a:p>
          <a:p>
            <a:pPr marL="532130" indent="-53213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PE" sz="2400" b="1" dirty="0" smtClean="0"/>
              <a:t>Publicaciones de Universidad Nacional José Faustino Sanchez Carrión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2924944"/>
            <a:ext cx="10971372" cy="1143000"/>
          </a:xfrm>
        </p:spPr>
        <p:txBody>
          <a:bodyPr>
            <a:noAutofit/>
          </a:bodyPr>
          <a:lstStyle/>
          <a:p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Universidades Públicas Peruanas</a:t>
            </a:r>
            <a:b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</a:br>
            <a:endParaRPr lang="es-PE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413462"/>
            <a:ext cx="11953328" cy="63999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08277" y="197768"/>
            <a:ext cx="11382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Universidades Públicas </a:t>
            </a:r>
            <a:r>
              <a:rPr lang="es-PE" sz="2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Peruanas</a:t>
            </a:r>
            <a:endParaRPr lang="es-PE" sz="2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4607041" y="1229953"/>
            <a:ext cx="515865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CuadroTexto 8"/>
          <p:cNvSpPr txBox="1"/>
          <p:nvPr/>
        </p:nvSpPr>
        <p:spPr>
          <a:xfrm>
            <a:off x="9875358" y="119675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697" y="1710100"/>
            <a:ext cx="14001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1521371"/>
            <a:ext cx="10705152" cy="51479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334566" y="116632"/>
            <a:ext cx="118558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Universidades Públicas Peruanas</a:t>
            </a:r>
          </a:p>
          <a:p>
            <a:endParaRPr lang="es-MX" sz="26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13" name="Text Box 10"/>
          <p:cNvSpPr txBox="1"/>
          <p:nvPr/>
        </p:nvSpPr>
        <p:spPr>
          <a:xfrm>
            <a:off x="4607041" y="1050516"/>
            <a:ext cx="515865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9875358" y="101731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pic>
        <p:nvPicPr>
          <p:cNvPr id="15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692696"/>
            <a:ext cx="14001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680248"/>
            <a:ext cx="12071870" cy="49891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56" y="2041947"/>
            <a:ext cx="7356698" cy="167508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34566" y="413792"/>
            <a:ext cx="118558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Universidades Públicas </a:t>
            </a:r>
            <a:r>
              <a:rPr lang="es-PE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Peruanas</a:t>
            </a:r>
            <a:endParaRPr lang="es-PE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97567"/>
            <a:ext cx="12190413" cy="39717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1700808"/>
            <a:ext cx="7356698" cy="1675085"/>
          </a:xfrm>
          <a:prstGeom prst="rect">
            <a:avLst/>
          </a:prstGeom>
        </p:spPr>
      </p:pic>
      <p:sp>
        <p:nvSpPr>
          <p:cNvPr id="8" name="Text Box 10"/>
          <p:cNvSpPr txBox="1"/>
          <p:nvPr/>
        </p:nvSpPr>
        <p:spPr>
          <a:xfrm>
            <a:off x="4607041" y="1050516"/>
            <a:ext cx="515865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9875358" y="101731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582" y="77723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número 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total de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citaciones de artículos 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Universidades Públicas Peruanas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Período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2005-2019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/>
          <p:nvPr/>
        </p:nvGraphicFramePr>
        <p:xfrm>
          <a:off x="406574" y="1121728"/>
          <a:ext cx="11521280" cy="569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r:id="rId3" imgW="10410825" imgH="5305425" progId="Paint.Picture">
                  <p:embed/>
                </p:oleObj>
              </mc:Choice>
              <mc:Fallback>
                <p:oleObj r:id="rId3" imgW="10410825" imgH="5305425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574" y="1121728"/>
                        <a:ext cx="11521280" cy="5694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/>
        </p:nvSpPr>
        <p:spPr>
          <a:xfrm>
            <a:off x="334566" y="-21272"/>
            <a:ext cx="11665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Áreas principales de </a:t>
            </a:r>
            <a:r>
              <a:rPr lang="es-MX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Publicaciones </a:t>
            </a:r>
            <a:r>
              <a:rPr lang="es-PE" altLang="es-MX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universidades publicas p</a:t>
            </a:r>
            <a:r>
              <a:rPr lang="es-MX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eruanas</a:t>
            </a:r>
          </a:p>
        </p:txBody>
      </p:sp>
      <p:sp>
        <p:nvSpPr>
          <p:cNvPr id="4" name="Text Box 10"/>
          <p:cNvSpPr txBox="1"/>
          <p:nvPr/>
        </p:nvSpPr>
        <p:spPr>
          <a:xfrm>
            <a:off x="4607041" y="1229953"/>
            <a:ext cx="515865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75358" y="119675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998" y="1880654"/>
            <a:ext cx="7356698" cy="167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-1" y="53752"/>
            <a:ext cx="121904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Instituciones que financian la investigación en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universidades publicas p</a:t>
            </a:r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eruanas</a:t>
            </a: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703" y="620688"/>
            <a:ext cx="896119" cy="530356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9" y="1196752"/>
            <a:ext cx="11343086" cy="552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2852936"/>
            <a:ext cx="10971372" cy="1143000"/>
          </a:xfrm>
        </p:spPr>
        <p:txBody>
          <a:bodyPr>
            <a:noAutofit/>
          </a:bodyPr>
          <a:lstStyle/>
          <a:p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de Universidad Nacional Mayor de San Marcos</a:t>
            </a:r>
            <a:b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</a:br>
            <a:endParaRPr lang="es-PE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0" y="1556792"/>
            <a:ext cx="11846417" cy="496855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34566" y="232192"/>
            <a:ext cx="11559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Producción científica de Universidad Nacional Mayor de San Marcos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6" y="1340769"/>
            <a:ext cx="69127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/>
          <p:nvPr/>
        </p:nvSpPr>
        <p:spPr>
          <a:xfrm>
            <a:off x="5879182" y="2935471"/>
            <a:ext cx="464838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sz="14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sz="1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2542540"/>
            <a:ext cx="12097344" cy="4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06" y="1340768"/>
            <a:ext cx="8350176" cy="19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8582" y="272842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número 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total de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citaciones de artículos de </a:t>
            </a:r>
            <a:r>
              <a:rPr lang="es-PE" sz="2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UNMSM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</a:t>
            </a:r>
          </a:p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Período 2005-2019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1414686" y="3264876"/>
            <a:ext cx="464838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sz="14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sz="1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38622" y="908720"/>
            <a:ext cx="10585176" cy="5184576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s-PE" sz="2000" b="1" dirty="0" smtClean="0"/>
              <a:t>Web of </a:t>
            </a:r>
            <a:r>
              <a:rPr lang="es-PE" sz="2000" b="1" dirty="0" err="1" smtClean="0"/>
              <a:t>Science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Core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Collection</a:t>
            </a:r>
            <a:r>
              <a:rPr lang="es-PE" sz="2000" b="1" dirty="0" smtClean="0"/>
              <a:t> (</a:t>
            </a:r>
            <a:r>
              <a:rPr lang="es-PE" sz="2000" b="1" dirty="0" err="1" smtClean="0"/>
              <a:t>WoS</a:t>
            </a:r>
            <a:r>
              <a:rPr lang="es-PE" sz="2000" b="1" dirty="0" smtClean="0"/>
              <a:t>-CC), la cual cubre </a:t>
            </a:r>
            <a:r>
              <a:rPr lang="es-PE" sz="2000" b="1" dirty="0" smtClean="0">
                <a:solidFill>
                  <a:srgbClr val="FF0000"/>
                </a:solidFill>
              </a:rPr>
              <a:t>22,293 revistas </a:t>
            </a:r>
            <a:r>
              <a:rPr lang="es-PE" sz="2000" b="1" dirty="0" smtClean="0">
                <a:solidFill>
                  <a:srgbClr val="3333CC"/>
                </a:solidFill>
              </a:rPr>
              <a:t>“peer </a:t>
            </a:r>
            <a:r>
              <a:rPr lang="es-PE" sz="2000" b="1" dirty="0" err="1" smtClean="0">
                <a:solidFill>
                  <a:srgbClr val="3333CC"/>
                </a:solidFill>
              </a:rPr>
              <a:t>reviewed</a:t>
            </a:r>
            <a:r>
              <a:rPr lang="es-PE" sz="2000" b="1" dirty="0" smtClean="0">
                <a:solidFill>
                  <a:srgbClr val="3333CC"/>
                </a:solidFill>
              </a:rPr>
              <a:t> </a:t>
            </a:r>
            <a:r>
              <a:rPr lang="es-PE" sz="2000" b="1" dirty="0" err="1" smtClean="0">
                <a:solidFill>
                  <a:srgbClr val="3333CC"/>
                </a:solidFill>
              </a:rPr>
              <a:t>journals</a:t>
            </a:r>
            <a:r>
              <a:rPr lang="es-PE" sz="2000" b="1" dirty="0" smtClean="0">
                <a:solidFill>
                  <a:srgbClr val="3333CC"/>
                </a:solidFill>
              </a:rPr>
              <a:t>”,</a:t>
            </a:r>
            <a:r>
              <a:rPr lang="es-PE" sz="2000" b="1" dirty="0" smtClean="0"/>
              <a:t> en 250 disciplinas, organizadas en 4 bases de datos: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es-PE" sz="2000" b="1" dirty="0" err="1" smtClean="0"/>
              <a:t>Arts</a:t>
            </a:r>
            <a:r>
              <a:rPr lang="es-PE" sz="2000" b="1" dirty="0" smtClean="0"/>
              <a:t> &amp; </a:t>
            </a:r>
            <a:r>
              <a:rPr lang="es-PE" sz="2000" b="1" dirty="0" err="1" smtClean="0"/>
              <a:t>Humanities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Citation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Index</a:t>
            </a:r>
            <a:r>
              <a:rPr lang="es-PE" sz="2000" b="1" dirty="0" smtClean="0"/>
              <a:t>, </a:t>
            </a:r>
            <a:r>
              <a:rPr lang="es-PE" sz="2000" b="1" dirty="0" err="1" smtClean="0"/>
              <a:t>AHCI</a:t>
            </a:r>
            <a:r>
              <a:rPr lang="es-PE" sz="2000" b="1" dirty="0" smtClean="0"/>
              <a:t> (1,827 </a:t>
            </a:r>
            <a:r>
              <a:rPr lang="es-PE" sz="2000" b="1" dirty="0" err="1" smtClean="0"/>
              <a:t>journals</a:t>
            </a:r>
            <a:r>
              <a:rPr lang="es-PE" sz="2000" b="1" dirty="0" smtClean="0"/>
              <a:t>); 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es-PE" sz="2000" b="1" dirty="0" err="1" smtClean="0"/>
              <a:t>Science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Citation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Index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Expanded</a:t>
            </a:r>
            <a:r>
              <a:rPr lang="es-PE" sz="2000" b="1" dirty="0" smtClean="0"/>
              <a:t>, </a:t>
            </a:r>
            <a:r>
              <a:rPr lang="es-PE" sz="2000" b="1" dirty="0" err="1" smtClean="0"/>
              <a:t>SCIE</a:t>
            </a:r>
            <a:r>
              <a:rPr lang="es-PE" sz="2000" b="1" dirty="0" smtClean="0"/>
              <a:t> (9,211 </a:t>
            </a:r>
            <a:r>
              <a:rPr lang="es-PE" sz="2000" b="1" dirty="0" err="1" smtClean="0"/>
              <a:t>journals</a:t>
            </a:r>
            <a:r>
              <a:rPr lang="es-PE" sz="2000" b="1" dirty="0" smtClean="0"/>
              <a:t>);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es-PE" sz="2000" b="1" dirty="0" smtClean="0"/>
              <a:t>Social </a:t>
            </a:r>
            <a:r>
              <a:rPr lang="es-PE" sz="2000" b="1" dirty="0" err="1" smtClean="0"/>
              <a:t>Sciences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Citation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Index</a:t>
            </a:r>
            <a:r>
              <a:rPr lang="es-PE" sz="2000" b="1" dirty="0" smtClean="0"/>
              <a:t>, </a:t>
            </a:r>
            <a:r>
              <a:rPr lang="es-PE" sz="2000" b="1" dirty="0" err="1" smtClean="0"/>
              <a:t>SSCI</a:t>
            </a:r>
            <a:r>
              <a:rPr lang="es-PE" sz="2000" b="1" dirty="0" smtClean="0"/>
              <a:t> (3,416 </a:t>
            </a:r>
            <a:r>
              <a:rPr lang="es-PE" sz="2000" b="1" dirty="0" err="1" smtClean="0"/>
              <a:t>journals</a:t>
            </a:r>
            <a:r>
              <a:rPr lang="es-PE" sz="2000" b="1" dirty="0" smtClean="0"/>
              <a:t>);</a:t>
            </a:r>
          </a:p>
          <a:p>
            <a:pPr lvl="0" algn="just">
              <a:lnSpc>
                <a:spcPct val="110000"/>
              </a:lnSpc>
              <a:buFontTx/>
              <a:buChar char="-"/>
            </a:pPr>
            <a:r>
              <a:rPr lang="es-PE" sz="2000" b="1" dirty="0" err="1" smtClean="0"/>
              <a:t>Emerging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Sources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Citation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Index</a:t>
            </a:r>
            <a:r>
              <a:rPr lang="es-PE" sz="2000" b="1" dirty="0" smtClean="0"/>
              <a:t>, </a:t>
            </a:r>
            <a:r>
              <a:rPr lang="es-PE" sz="2000" b="1" dirty="0" err="1" smtClean="0"/>
              <a:t>ESCI</a:t>
            </a:r>
            <a:r>
              <a:rPr lang="es-PE" sz="2000" b="1" dirty="0" smtClean="0"/>
              <a:t> (7,839 </a:t>
            </a:r>
            <a:r>
              <a:rPr lang="es-PE" sz="2000" b="1" dirty="0" err="1" smtClean="0"/>
              <a:t>journals</a:t>
            </a:r>
            <a:r>
              <a:rPr lang="es-PE" sz="2000" b="1" dirty="0" smtClean="0"/>
              <a:t>).</a:t>
            </a:r>
          </a:p>
          <a:p>
            <a:pPr marL="514350" lvl="0" indent="-514350" algn="just">
              <a:lnSpc>
                <a:spcPct val="110000"/>
              </a:lnSpc>
              <a:buFont typeface="+mj-lt"/>
              <a:buAutoNum type="arabicPeriod" startAt="2"/>
            </a:pPr>
            <a:r>
              <a:rPr lang="es-PE" sz="2000" b="1" dirty="0" err="1" smtClean="0"/>
              <a:t>SCImago</a:t>
            </a:r>
            <a:r>
              <a:rPr lang="es-PE" sz="2000" b="1" dirty="0" smtClean="0"/>
              <a:t>, es una de los cuatro tipos de medidas de calidad de la base </a:t>
            </a:r>
            <a:r>
              <a:rPr lang="es-PE" sz="2000" b="1" dirty="0" err="1" smtClean="0"/>
              <a:t>Scopus</a:t>
            </a:r>
            <a:r>
              <a:rPr lang="es-PE" sz="2000" b="1" dirty="0" smtClean="0"/>
              <a:t> de </a:t>
            </a:r>
            <a:r>
              <a:rPr lang="es-PE" sz="2000" b="1" dirty="0" err="1" smtClean="0"/>
              <a:t>Elsevier</a:t>
            </a:r>
            <a:r>
              <a:rPr lang="es-PE" sz="2000" b="1" dirty="0" smtClean="0"/>
              <a:t>, las otras son: </a:t>
            </a:r>
            <a:r>
              <a:rPr lang="es-PE" sz="2000" b="1" dirty="0" err="1" smtClean="0"/>
              <a:t>hIndex</a:t>
            </a:r>
            <a:r>
              <a:rPr lang="es-PE" sz="2000" b="1" dirty="0" smtClean="0"/>
              <a:t>, </a:t>
            </a:r>
            <a:r>
              <a:rPr lang="es-PE" sz="2000" b="1" dirty="0" err="1" smtClean="0"/>
              <a:t>CiteScore</a:t>
            </a:r>
            <a:r>
              <a:rPr lang="es-PE" sz="2000" b="1" dirty="0" smtClean="0"/>
              <a:t>, y </a:t>
            </a:r>
            <a:r>
              <a:rPr lang="es-PE" sz="2000" b="1" dirty="0" err="1" smtClean="0"/>
              <a:t>SNIP</a:t>
            </a:r>
            <a:r>
              <a:rPr lang="es-PE" sz="2000" b="1" dirty="0" smtClean="0"/>
              <a:t>. Esta base abarca más de </a:t>
            </a:r>
            <a:r>
              <a:rPr lang="es-PE" sz="2000" b="1" dirty="0" smtClean="0">
                <a:solidFill>
                  <a:srgbClr val="FF0000"/>
                </a:solidFill>
              </a:rPr>
              <a:t>34,000 revistas </a:t>
            </a:r>
            <a:r>
              <a:rPr lang="es-PE" sz="2000" b="1" dirty="0" smtClean="0"/>
              <a:t>de más de 5,000 editores.</a:t>
            </a:r>
          </a:p>
          <a:p>
            <a:pPr marL="514350" lvl="0" indent="-514350" algn="just">
              <a:lnSpc>
                <a:spcPct val="110000"/>
              </a:lnSpc>
              <a:buFont typeface="+mj-lt"/>
              <a:buAutoNum type="arabicPeriod" startAt="2"/>
            </a:pPr>
            <a:r>
              <a:rPr lang="es-PE" sz="2000" b="1" dirty="0" err="1" smtClean="0"/>
              <a:t>SciELO</a:t>
            </a:r>
            <a:r>
              <a:rPr lang="es-PE" sz="2000" b="1" dirty="0" smtClean="0"/>
              <a:t> (</a:t>
            </a:r>
            <a:r>
              <a:rPr lang="es-PE" sz="2000" b="1" dirty="0" err="1" smtClean="0"/>
              <a:t>Scientific</a:t>
            </a:r>
            <a:r>
              <a:rPr lang="es-PE" sz="2000" b="1" dirty="0" smtClean="0"/>
              <a:t> </a:t>
            </a:r>
            <a:r>
              <a:rPr lang="es-PE" sz="2000" b="1" dirty="0" err="1" smtClean="0"/>
              <a:t>Electronic</a:t>
            </a:r>
            <a:r>
              <a:rPr lang="es-PE" sz="2000" b="1" dirty="0" smtClean="0"/>
              <a:t> Library Online) es una librería digital creada en Brasil para países en desarrollo, abarca más </a:t>
            </a:r>
            <a:r>
              <a:rPr lang="es-PE" sz="2000" b="1" dirty="0" smtClean="0">
                <a:solidFill>
                  <a:srgbClr val="FF0000"/>
                </a:solidFill>
              </a:rPr>
              <a:t>1,200 revistas </a:t>
            </a:r>
            <a:r>
              <a:rPr lang="es-PE" sz="2000" b="1" dirty="0" smtClean="0"/>
              <a:t>de bajo </a:t>
            </a:r>
            <a:r>
              <a:rPr lang="es-PE" sz="2000" b="1" dirty="0" smtClean="0">
                <a:solidFill>
                  <a:srgbClr val="0000FF"/>
                </a:solidFill>
              </a:rPr>
              <a:t>factor de impacto.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 startAt="2"/>
            </a:pPr>
            <a:r>
              <a:rPr lang="es-PE" sz="2000" b="1" dirty="0" err="1" smtClean="0"/>
              <a:t>The</a:t>
            </a:r>
            <a:r>
              <a:rPr lang="es-PE" sz="2000" b="1" dirty="0" smtClean="0"/>
              <a:t> </a:t>
            </a:r>
            <a:r>
              <a:rPr lang="es-PE" sz="2000" b="1" dirty="0" err="1" smtClean="0"/>
              <a:t>Emerging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Sources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Citation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Index</a:t>
            </a:r>
            <a:r>
              <a:rPr lang="es-PE" sz="2000" b="1" dirty="0" smtClean="0"/>
              <a:t> (</a:t>
            </a:r>
            <a:r>
              <a:rPr lang="es-PE" sz="2000" b="1" dirty="0" err="1" smtClean="0"/>
              <a:t>ESCI</a:t>
            </a:r>
            <a:r>
              <a:rPr lang="es-PE" sz="2000" b="1" dirty="0" smtClean="0"/>
              <a:t>) es una nueva base de datos creada el 2015 por </a:t>
            </a:r>
            <a:r>
              <a:rPr lang="es-PE" sz="2000" b="1" dirty="0" err="1" smtClean="0"/>
              <a:t>Clarivate</a:t>
            </a:r>
            <a:r>
              <a:rPr lang="es-PE" sz="2000" b="1" dirty="0" smtClean="0"/>
              <a:t> </a:t>
            </a:r>
            <a:r>
              <a:rPr lang="es-PE" sz="2000" b="1" dirty="0" err="1" smtClean="0"/>
              <a:t>Analytics</a:t>
            </a:r>
            <a:r>
              <a:rPr lang="es-PE" sz="2000" b="1" dirty="0" smtClean="0"/>
              <a:t> (Thomson Reuters). Esta base de datos incluye publicaciones "</a:t>
            </a:r>
            <a:r>
              <a:rPr lang="es-PE" sz="2000" b="1" dirty="0" smtClean="0">
                <a:solidFill>
                  <a:srgbClr val="0000FF"/>
                </a:solidFill>
              </a:rPr>
              <a:t>peer-</a:t>
            </a:r>
            <a:r>
              <a:rPr lang="es-PE" sz="2000" b="1" dirty="0" err="1" smtClean="0">
                <a:solidFill>
                  <a:srgbClr val="0000FF"/>
                </a:solidFill>
              </a:rPr>
              <a:t>reviewed</a:t>
            </a:r>
            <a:r>
              <a:rPr lang="es-PE" sz="2000" b="1" dirty="0" smtClean="0">
                <a:solidFill>
                  <a:srgbClr val="0000FF"/>
                </a:solidFill>
              </a:rPr>
              <a:t> </a:t>
            </a:r>
            <a:r>
              <a:rPr lang="es-PE" sz="2000" b="1" dirty="0" err="1" smtClean="0">
                <a:solidFill>
                  <a:srgbClr val="0000FF"/>
                </a:solidFill>
              </a:rPr>
              <a:t>publications</a:t>
            </a:r>
            <a:r>
              <a:rPr lang="es-PE" sz="2000" b="1" dirty="0" smtClean="0">
                <a:solidFill>
                  <a:srgbClr val="0000FF"/>
                </a:solidFill>
              </a:rPr>
              <a:t>” </a:t>
            </a:r>
            <a:r>
              <a:rPr lang="es-PE" sz="2000" b="1" dirty="0" smtClean="0"/>
              <a:t>de importancia regional y en áreas de investigación emergentes.</a:t>
            </a:r>
            <a:endParaRPr lang="es-PE" sz="2000" b="1" dirty="0"/>
          </a:p>
        </p:txBody>
      </p:sp>
      <p:sp>
        <p:nvSpPr>
          <p:cNvPr id="7" name="Text Box 10"/>
          <p:cNvSpPr txBox="1"/>
          <p:nvPr/>
        </p:nvSpPr>
        <p:spPr>
          <a:xfrm>
            <a:off x="4367014" y="404664"/>
            <a:ext cx="311110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cap="all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Las </a:t>
            </a:r>
            <a:r>
              <a:rPr lang="es-PE" cap="all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bases de datos usadas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1268760"/>
            <a:ext cx="10667380" cy="5184576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478582" y="437763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Áreas donde mas se publican en UNMSM.</a:t>
            </a:r>
          </a:p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Período 2005-2019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5" y="1105845"/>
            <a:ext cx="11017224" cy="5563515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>
            <a:off x="406574" y="332656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Áreas donde mas se publican en </a:t>
            </a:r>
            <a:r>
              <a:rPr lang="es-PE" sz="2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UNMSM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Período 2005-2019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4" y="1268760"/>
            <a:ext cx="6998891" cy="16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/>
          <p:nvPr/>
        </p:nvSpPr>
        <p:spPr>
          <a:xfrm>
            <a:off x="5407258" y="2872672"/>
            <a:ext cx="464838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sz="14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sz="1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1196752"/>
            <a:ext cx="11221247" cy="5472608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694605" y="188640"/>
            <a:ext cx="1048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Principales agencias que financian proyectos en UNMSM.</a:t>
            </a:r>
          </a:p>
          <a:p>
            <a:pPr algn="ctr"/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Período 2005-2019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1" y="1157436"/>
            <a:ext cx="11257589" cy="57005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4" y="1537056"/>
            <a:ext cx="6998891" cy="16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5 CuadroTexto"/>
          <p:cNvSpPr txBox="1"/>
          <p:nvPr/>
        </p:nvSpPr>
        <p:spPr>
          <a:xfrm>
            <a:off x="622598" y="427311"/>
            <a:ext cx="1113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Principales Instituciones colaboradoras que publican con UNMSM</a:t>
            </a:r>
          </a:p>
          <a:p>
            <a:pPr algn="ctr"/>
            <a:r>
              <a:rPr lang="es-PE" sz="2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Período 2005-2019</a:t>
            </a:r>
            <a:r>
              <a:rPr lang="es-PE" sz="2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. </a:t>
            </a:r>
          </a:p>
        </p:txBody>
      </p:sp>
      <p:sp>
        <p:nvSpPr>
          <p:cNvPr id="14" name="Elipse 9"/>
          <p:cNvSpPr/>
          <p:nvPr/>
        </p:nvSpPr>
        <p:spPr>
          <a:xfrm>
            <a:off x="1279753" y="4365104"/>
            <a:ext cx="5040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0"/>
          <p:cNvSpPr/>
          <p:nvPr/>
        </p:nvSpPr>
        <p:spPr>
          <a:xfrm>
            <a:off x="3115957" y="4833156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1"/>
          <p:cNvSpPr/>
          <p:nvPr/>
        </p:nvSpPr>
        <p:spPr>
          <a:xfrm>
            <a:off x="9407574" y="4941168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 Box 10"/>
          <p:cNvSpPr txBox="1"/>
          <p:nvPr/>
        </p:nvSpPr>
        <p:spPr>
          <a:xfrm>
            <a:off x="4929565" y="3167259"/>
            <a:ext cx="4648388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sz="140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sz="140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</p:nvPr>
        </p:nvGraphicFramePr>
        <p:xfrm>
          <a:off x="766614" y="260648"/>
          <a:ext cx="7056784" cy="636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5260"/>
                <a:gridCol w="2541524"/>
              </a:tblGrid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 dirty="0">
                          <a:effectLst/>
                        </a:rPr>
                        <a:t>Estudiantes de pregrado (2017)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32662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Estudiantes de posgrado (2017)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10632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Docentes  (2017)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-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Docentes Nombrados  </a:t>
                      </a:r>
                      <a:r>
                        <a:rPr lang="es-PE" sz="2400" b="1" u="none" strike="noStrike" baseline="30000" dirty="0">
                          <a:solidFill>
                            <a:srgbClr val="FF0000"/>
                          </a:solidFill>
                          <a:effectLst/>
                        </a:rPr>
                        <a:t> (2017)</a:t>
                      </a:r>
                      <a:endParaRPr lang="es-PE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2853</a:t>
                      </a:r>
                      <a:endParaRPr lang="es-PE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Docentes Contratados  </a:t>
                      </a:r>
                      <a:r>
                        <a:rPr lang="es-PE" sz="2400" u="none" strike="noStrike" baseline="30000">
                          <a:effectLst/>
                        </a:rPr>
                        <a:t> (2017)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462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Titulados </a:t>
                      </a:r>
                      <a:r>
                        <a:rPr lang="es-PE" sz="2400" u="none" strike="noStrike" baseline="30000">
                          <a:effectLst/>
                        </a:rPr>
                        <a:t> (2017)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3517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 dirty="0">
                          <a:effectLst/>
                        </a:rPr>
                        <a:t>Graduados de Magíster </a:t>
                      </a:r>
                      <a:r>
                        <a:rPr lang="es-PE" sz="2400" u="none" strike="noStrike" baseline="30000" dirty="0">
                          <a:effectLst/>
                        </a:rPr>
                        <a:t> (2017)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452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Graduados de Doctor</a:t>
                      </a:r>
                      <a:r>
                        <a:rPr lang="es-PE" sz="2400" u="none" strike="noStrike" baseline="30000">
                          <a:effectLst/>
                        </a:rPr>
                        <a:t>  (2017)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163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56604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Docentes investigadores (RENACYT)</a:t>
                      </a:r>
                      <a:endParaRPr lang="es-PE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309 (11%)</a:t>
                      </a:r>
                      <a:endParaRPr lang="es-PE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Investigadores Carlos Monge</a:t>
                      </a:r>
                      <a:endParaRPr lang="es-PE" sz="24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123</a:t>
                      </a:r>
                      <a:endParaRPr lang="es-PE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Inv. Carlos Monge I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22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Inv. Carlos Monge II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31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Inv. Carlos Monge III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60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9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Inv. Carlos Monge IV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10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04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b="1" u="none" strike="noStrike">
                          <a:solidFill>
                            <a:srgbClr val="0000FF"/>
                          </a:solidFill>
                          <a:effectLst/>
                        </a:rPr>
                        <a:t>Investigadores Maria Rostworowski</a:t>
                      </a:r>
                      <a:endParaRPr lang="es-PE" sz="24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186</a:t>
                      </a:r>
                      <a:endParaRPr lang="es-PE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111430" y="2260029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Datos estadístico de </a:t>
            </a:r>
            <a:r>
              <a:rPr lang="es-PE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UNMSM</a:t>
            </a:r>
            <a:endParaRPr lang="es-PE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11430" y="494116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solidFill>
                  <a:schemeClr val="dk1"/>
                </a:solidFill>
              </a:rPr>
              <a:t>Fuente: Compendio estadístico 2018. </a:t>
            </a:r>
          </a:p>
          <a:p>
            <a:pPr algn="just"/>
            <a:r>
              <a:rPr lang="es-PE" sz="2000" dirty="0">
                <a:solidFill>
                  <a:schemeClr val="dk1"/>
                </a:solidFill>
              </a:rPr>
              <a:t>Oficina General de Planificación. </a:t>
            </a:r>
            <a:r>
              <a:rPr lang="es-PE" sz="2000" dirty="0" err="1">
                <a:solidFill>
                  <a:schemeClr val="dk1"/>
                </a:solidFill>
              </a:rPr>
              <a:t>UNMSM</a:t>
            </a:r>
            <a:endParaRPr lang="es-PE"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6614" y="2564904"/>
            <a:ext cx="10971372" cy="1503040"/>
          </a:xfrm>
        </p:spPr>
        <p:txBody>
          <a:bodyPr>
            <a:noAutofit/>
          </a:bodyPr>
          <a:lstStyle/>
          <a:p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Publicaciones de Universidad Nacional JOSÉ FAUSTINO </a:t>
            </a:r>
            <a:r>
              <a:rPr lang="es-PE" sz="36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</a:t>
            </a:r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CARRIÓN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6029" b="461"/>
          <a:stretch/>
        </p:blipFill>
        <p:spPr>
          <a:xfrm>
            <a:off x="838622" y="1161376"/>
            <a:ext cx="10411457" cy="56520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10287340" y="1091667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7842065" y="1104999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808277" y="44624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</a:t>
            </a:r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ublicaciones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universidad nacional José Faustino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38622" y="1628800"/>
            <a:ext cx="2232248" cy="28803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5" y="1422649"/>
            <a:ext cx="12050074" cy="54353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808277" y="44624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NÚMERO DE p</a:t>
            </a:r>
            <a:r>
              <a:rPr lang="es-MX" sz="2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ublicaciones</a:t>
            </a:r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 </a:t>
            </a:r>
            <a:r>
              <a:rPr 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por años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 nacional José Faustino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0439740" y="1268760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994465" y="1282092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90" y="1435980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0" y="1916832"/>
            <a:ext cx="7772258" cy="47525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378" y="1802531"/>
            <a:ext cx="4381500" cy="4695825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10287340" y="1091667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842065" y="1104999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808277" y="44624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</a:t>
            </a:r>
            <a:r>
              <a:rPr lang="es-MX" sz="2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ublicaciones</a:t>
            </a:r>
            <a:r>
              <a:rPr 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 </a:t>
            </a:r>
            <a:r>
              <a:rPr 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por áreas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 nacional José Faustino </a:t>
            </a:r>
            <a:r>
              <a:rPr lang="es-PE" altLang="es-MX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297707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35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262558" y="-21272"/>
            <a:ext cx="1180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principales autores de p</a:t>
            </a:r>
            <a:r>
              <a:rPr lang="es-MX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ublicaciones </a:t>
            </a:r>
            <a:r>
              <a:rPr lang="es-PE" altLang="es-MX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en universidad nacional </a:t>
            </a:r>
            <a:r>
              <a:rPr lang="es-PE" altLang="es-MX" sz="2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José Faustino </a:t>
            </a:r>
            <a:r>
              <a:rPr lang="es-PE" altLang="es-MX" sz="2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sanchez</a:t>
            </a:r>
            <a:r>
              <a:rPr lang="es-PE" altLang="es-MX" sz="2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 </a:t>
            </a:r>
            <a:r>
              <a:rPr lang="es-PE" altLang="es-MX" sz="2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carrion</a:t>
            </a:r>
            <a:r>
              <a:rPr lang="es-PE" altLang="es-MX" sz="2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 </a:t>
            </a:r>
            <a:r>
              <a:rPr lang="es-PE" altLang="es-MX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0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10287340" y="980728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7842065" y="994060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3" y="1376511"/>
            <a:ext cx="11210925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2204864"/>
            <a:ext cx="10971372" cy="1647056"/>
          </a:xfrm>
        </p:spPr>
        <p:txBody>
          <a:bodyPr>
            <a:noAutofit/>
          </a:bodyPr>
          <a:lstStyle/>
          <a:p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Producción científica a nivel de </a:t>
            </a:r>
            <a:r>
              <a:rPr lang="es-PE" sz="36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Latinoamérica</a:t>
            </a:r>
            <a:endParaRPr lang="es-PE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526245"/>
            <a:ext cx="11730194" cy="528713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0" y="53751"/>
            <a:ext cx="12224270" cy="107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Filiación de autores de p</a:t>
            </a:r>
            <a:r>
              <a:rPr 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ublicaciones 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en universidad nacional José Faustino Sánchez Carrión (</a:t>
            </a:r>
            <a:r>
              <a:rPr lang="es-PE" altLang="es-MX" sz="23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3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10439740" y="1379699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0"/>
          <p:cNvSpPr txBox="1"/>
          <p:nvPr/>
        </p:nvSpPr>
        <p:spPr>
          <a:xfrm>
            <a:off x="7994465" y="1393031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59" y="1435980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10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" y="1375593"/>
            <a:ext cx="12127696" cy="550979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808277" y="44624"/>
            <a:ext cx="109713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principales paises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 colaboradores de la universidad nacional José Faustino </a:t>
            </a:r>
            <a:r>
              <a:rPr lang="es-PE" altLang="es-MX" sz="2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3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3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10287340" y="1052736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7842065" y="1066068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91" y="1109017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71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" y="2575007"/>
            <a:ext cx="8928992" cy="42619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86" y="1124744"/>
            <a:ext cx="5153794" cy="218645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-1" y="125760"/>
            <a:ext cx="12190413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Instituciones que financian la investigación en 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 nacional José Faustino </a:t>
            </a:r>
            <a:r>
              <a:rPr lang="es-PE" altLang="es-MX" sz="2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3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3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707833" y="1347181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62558" y="1360513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4312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556792"/>
            <a:ext cx="11698178" cy="525658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-1" y="53752"/>
            <a:ext cx="12190413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REVISTAS DONDE SE PUBLICAN LAS investigaciones DE </a:t>
            </a:r>
            <a:r>
              <a:rPr lang="es-PE" altLang="es-MX" sz="2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 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nacional José Faustino </a:t>
            </a:r>
            <a:r>
              <a:rPr lang="es-PE" altLang="es-MX" sz="2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3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3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3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10302736" y="1091667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0"/>
          <p:cNvSpPr txBox="1"/>
          <p:nvPr/>
        </p:nvSpPr>
        <p:spPr>
          <a:xfrm>
            <a:off x="7857461" y="1104999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91" y="1196752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736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74" y="1363973"/>
            <a:ext cx="12167848" cy="5449404"/>
          </a:xfrm>
          <a:prstGeom prst="rect">
            <a:avLst/>
          </a:prstGeom>
        </p:spPr>
      </p:pic>
      <p:sp>
        <p:nvSpPr>
          <p:cNvPr id="3" name="Text Box 1"/>
          <p:cNvSpPr txBox="1"/>
          <p:nvPr/>
        </p:nvSpPr>
        <p:spPr>
          <a:xfrm>
            <a:off x="10302736" y="1196752"/>
            <a:ext cx="1640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1979-2019</a:t>
            </a:r>
            <a:endParaRPr lang="es-PE" alt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7857461" y="1210084"/>
            <a:ext cx="234365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</a:t>
            </a:r>
            <a:r>
              <a:rPr lang="es-PE" altLang="en-US" sz="140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Scopus</a:t>
            </a:r>
            <a:r>
              <a:rPr lang="es-PE" altLang="en-US" sz="140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– 12/12/2019</a:t>
            </a:r>
            <a:endParaRPr lang="es-PE" altLang="en-US" sz="140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91" y="1301837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-1" y="125760"/>
            <a:ext cx="12190413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IMPACTO DE REVISTAS DONDE SE PUBLICAN LAS investigaciones DE </a:t>
            </a:r>
            <a:r>
              <a:rPr lang="es-PE" altLang="es-MX" sz="21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universidad </a:t>
            </a:r>
            <a:r>
              <a:rPr lang="es-PE" altLang="es-MX" sz="21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nacional José Faustino </a:t>
            </a:r>
            <a:r>
              <a:rPr lang="es-PE" altLang="es-MX" sz="21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Sánchez Carrión </a:t>
            </a:r>
            <a:r>
              <a:rPr lang="es-PE" altLang="es-MX" sz="21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(</a:t>
            </a:r>
            <a:r>
              <a:rPr lang="es-PE" altLang="es-MX" sz="21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UNjfSC</a:t>
            </a:r>
            <a:r>
              <a:rPr lang="es-PE" altLang="es-MX" sz="21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)</a:t>
            </a:r>
            <a:endParaRPr lang="es-MX" sz="21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42878" y="2060848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SRJ-Q1-2018(1.1)</a:t>
            </a:r>
            <a:endParaRPr lang="es-PE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90750" y="4221088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SRJ-Q3-2018(0.16)</a:t>
            </a:r>
            <a:endParaRPr lang="es-PE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191550" y="1876182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SRJ-Q1-2018(1.15)</a:t>
            </a:r>
            <a:endParaRPr lang="es-P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319848" y="3769295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SRJ-Q2-2018(0.55)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202579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¿Cómo afrontamos este reto </a:t>
            </a:r>
            <a:r>
              <a:rPr lang="es-PE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mejorar nuestra productividad científica </a:t>
            </a:r>
            <a:r>
              <a:rPr lang="es-PE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98" y="1577527"/>
            <a:ext cx="3851846" cy="50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1484786"/>
            <a:ext cx="8184539" cy="34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58" y="1484784"/>
            <a:ext cx="3629204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590" y="365755"/>
            <a:ext cx="1087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Producción científica “top-ten” a nivel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de </a:t>
            </a:r>
            <a:r>
              <a:rPr lang="es-PE" sz="2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Latinoamerica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 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durante los años 1998, 2008, 2018</a:t>
            </a:r>
          </a:p>
        </p:txBody>
      </p:sp>
      <p:sp>
        <p:nvSpPr>
          <p:cNvPr id="10" name="9 Elipse"/>
          <p:cNvSpPr/>
          <p:nvPr/>
        </p:nvSpPr>
        <p:spPr>
          <a:xfrm>
            <a:off x="3430910" y="3933057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Elipse"/>
          <p:cNvSpPr/>
          <p:nvPr/>
        </p:nvSpPr>
        <p:spPr>
          <a:xfrm>
            <a:off x="7751390" y="4365105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Elipse"/>
          <p:cNvSpPr/>
          <p:nvPr/>
        </p:nvSpPr>
        <p:spPr>
          <a:xfrm>
            <a:off x="11542341" y="472950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1949272" y="5590717"/>
            <a:ext cx="8898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PE" sz="2000" dirty="0"/>
              <a:t>Fuente:  </a:t>
            </a:r>
            <a:r>
              <a:rPr lang="es-PE" sz="2000" dirty="0">
                <a:hlinkClick r:id="rId4"/>
              </a:rPr>
              <a:t>https://www.scimagojr.com/countryrank.php?region=Latin%20America</a:t>
            </a:r>
            <a:r>
              <a:rPr lang="es-PE" sz="2000" dirty="0"/>
              <a:t>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078982" y="6024055"/>
            <a:ext cx="423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Cortesía: Dr. Víctor Antonio Peña Rodríguez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s-PE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990750" y="980728"/>
          <a:ext cx="8568952" cy="535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Graph" r:id="rId3" imgW="4173855" imgH="2924175" progId="Origin95.Graph">
                  <p:embed/>
                </p:oleObj>
              </mc:Choice>
              <mc:Fallback>
                <p:oleObj name="Graph" r:id="rId3" imgW="4173855" imgH="2924175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50" y="980728"/>
                        <a:ext cx="8568952" cy="535317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62558" y="260648"/>
            <a:ext cx="117373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  <a:ea typeface="+mj-ea"/>
                <a:cs typeface="+mj-cs"/>
              </a:rPr>
              <a:t>Producción científica comparativa de los países con los cuales compartimos fronteras </a:t>
            </a:r>
            <a:endParaRPr lang="es-PE" sz="24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  <a:ea typeface="+mj-ea"/>
              <a:cs typeface="+mj-cs"/>
            </a:endParaRPr>
          </a:p>
          <a:p>
            <a:pPr algn="ctr"/>
            <a:endParaRPr lang="es-PE" sz="1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542" y="6432391"/>
            <a:ext cx="8955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0000FF"/>
                </a:solidFill>
              </a:rPr>
              <a:t>Fuente</a:t>
            </a:r>
            <a:r>
              <a:rPr lang="es-PE" dirty="0">
                <a:solidFill>
                  <a:srgbClr val="0000FF"/>
                </a:solidFill>
              </a:rPr>
              <a:t>: base de datos </a:t>
            </a:r>
            <a:r>
              <a:rPr lang="es-PE" dirty="0" err="1">
                <a:solidFill>
                  <a:srgbClr val="0000FF"/>
                </a:solidFill>
              </a:rPr>
              <a:t>WoS</a:t>
            </a:r>
            <a:r>
              <a:rPr lang="es-PE" dirty="0">
                <a:solidFill>
                  <a:srgbClr val="0000FF"/>
                </a:solidFill>
              </a:rPr>
              <a:t>-CC, fecha 13-08-2019. Cortesía: Dr. Víctor Antonio Peña </a:t>
            </a:r>
            <a:r>
              <a:rPr lang="es-PE" dirty="0" smtClean="0">
                <a:solidFill>
                  <a:srgbClr val="0000FF"/>
                </a:solidFill>
              </a:rPr>
              <a:t>Rodríguez</a:t>
            </a:r>
            <a:endParaRPr lang="es-P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4606" y="2002830"/>
            <a:ext cx="10958292" cy="265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Publicaciones </a:t>
            </a:r>
            <a:r>
              <a:rPr lang="es-PE" sz="36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instituciones con filiación </a:t>
            </a:r>
            <a:r>
              <a:rPr lang="es-PE" sz="3600" b="1" cap="al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peruana</a:t>
            </a:r>
            <a:endParaRPr lang="es-PE" sz="3600" b="1" cap="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" y="1595132"/>
            <a:ext cx="12086257" cy="50729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550591" y="116632"/>
            <a:ext cx="1130525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NUMERO DE Publicaciones 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instituciones con filiación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peruana</a:t>
            </a:r>
            <a:endParaRPr lang="es-PE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graphicFrame>
        <p:nvGraphicFramePr>
          <p:cNvPr id="10" name="Content Placeholder 2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0876606"/>
              </p:ext>
            </p:extLst>
          </p:nvPr>
        </p:nvGraphicFramePr>
        <p:xfrm>
          <a:off x="9364361" y="1678707"/>
          <a:ext cx="263144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r:id="rId4" imgW="2628900" imgH="238125" progId="Paint.Picture">
                  <p:embed/>
                </p:oleObj>
              </mc:Choice>
              <mc:Fallback>
                <p:oleObj r:id="rId4" imgW="2628900" imgH="238125" progId="Paint.Picture">
                  <p:embed/>
                  <p:pic>
                    <p:nvPicPr>
                      <p:cNvPr id="0" name="Picture 2356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4361" y="1678707"/>
                        <a:ext cx="263144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0139387" y="131375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1999410" y="120983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2,930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2719237" y="148892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2,723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1279077" y="236170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2,095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4295006" y="1259468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2251439"/>
              </p:ext>
            </p:extLst>
          </p:nvPr>
        </p:nvGraphicFramePr>
        <p:xfrm>
          <a:off x="-19534" y="1196752"/>
          <a:ext cx="12209948" cy="561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r:id="rId3" imgW="8801100" imgH="4524375" progId="Paint.Picture">
                  <p:embed/>
                </p:oleObj>
              </mc:Choice>
              <mc:Fallback>
                <p:oleObj r:id="rId3" imgW="8801100" imgH="4524375" progId="Paint.Picture">
                  <p:embed/>
                  <p:pic>
                    <p:nvPicPr>
                      <p:cNvPr id="0" name="Picture 245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534" y="1196752"/>
                        <a:ext cx="12209948" cy="5616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 rot="16200000">
            <a:off x="537512" y="84979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1,883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969560" y="163695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1,477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1367454" y="17092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>
                <a:solidFill>
                  <a:srgbClr val="FF0000"/>
                </a:solidFill>
              </a:rPr>
              <a:t>1,426</a:t>
            </a:r>
            <a:endParaRPr lang="es-PE" sz="1600" dirty="0">
              <a:solidFill>
                <a:srgbClr val="FF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334566" y="-27384"/>
            <a:ext cx="1144508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ÁREAS DE Publicaciones </a:t>
            </a:r>
            <a:r>
              <a:rPr lang="es-PE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de instituciones con filiación </a:t>
            </a:r>
            <a:r>
              <a:rPr lang="es-PE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peruana</a:t>
            </a:r>
            <a:endParaRPr lang="es-PE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graphicFrame>
        <p:nvGraphicFramePr>
          <p:cNvPr id="20" name="Content Placeholder 23"/>
          <p:cNvGraphicFramePr/>
          <p:nvPr/>
        </p:nvGraphicFramePr>
        <p:xfrm>
          <a:off x="8428257" y="1678707"/>
          <a:ext cx="263144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r:id="rId5" imgW="2628900" imgH="238125" progId="Paint.Picture">
                  <p:embed/>
                </p:oleObj>
              </mc:Choice>
              <mc:Fallback>
                <p:oleObj r:id="rId5" imgW="2628900" imgH="238125" progId="Paint.Picture">
                  <p:embed/>
                  <p:pic>
                    <p:nvPicPr>
                      <p:cNvPr id="0" name="Picture 245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8257" y="1678707"/>
                        <a:ext cx="263144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adroTexto 10"/>
          <p:cNvSpPr txBox="1"/>
          <p:nvPr/>
        </p:nvSpPr>
        <p:spPr>
          <a:xfrm>
            <a:off x="9203283" y="131375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00FF"/>
                </a:solidFill>
              </a:rPr>
              <a:t>(2005-2019)</a:t>
            </a:r>
            <a:endParaRPr lang="es-PE" b="1" dirty="0">
              <a:solidFill>
                <a:srgbClr val="0000FF"/>
              </a:solidFill>
            </a:endParaRPr>
          </a:p>
        </p:txBody>
      </p:sp>
      <p:sp>
        <p:nvSpPr>
          <p:cNvPr id="22" name="Text Box 10"/>
          <p:cNvSpPr txBox="1"/>
          <p:nvPr/>
        </p:nvSpPr>
        <p:spPr>
          <a:xfrm>
            <a:off x="3286894" y="1259468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Fuente: Thomson </a:t>
            </a:r>
            <a:r>
              <a:rPr lang="es-PE" altLang="en-US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Innovation</a:t>
            </a:r>
            <a:r>
              <a:rPr lang="es-PE" altLang="en-US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: WEB OF </a:t>
            </a:r>
            <a:r>
              <a:rPr lang="es-PE" altLang="en-US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SCIENCE – 01/10/2019</a:t>
            </a:r>
            <a:endParaRPr lang="es-PE" altLang="en-US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1270</Words>
  <Application>Microsoft Office PowerPoint</Application>
  <PresentationFormat>Personalizado</PresentationFormat>
  <Paragraphs>241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8" baseType="lpstr">
      <vt:lpstr>Tema de Office</vt:lpstr>
      <vt:lpstr>Graph</vt:lpstr>
      <vt:lpstr>Bitmap Image</vt:lpstr>
      <vt:lpstr>Investigación en el Perú y la problemática de la FORMULACIÓN DE PROYECTOS DE INVESTIGACIÓN CIENTÍFICA Y/O TECNOLÓGICA</vt:lpstr>
      <vt:lpstr>Contenido</vt:lpstr>
      <vt:lpstr>Presentación de PowerPoint</vt:lpstr>
      <vt:lpstr>Producción científica a nivel de Latinoamérica</vt:lpstr>
      <vt:lpstr>Presentación de PowerPoint</vt:lpstr>
      <vt:lpstr>Presentación de PowerPoint</vt:lpstr>
      <vt:lpstr>Publicaciones de instituciones con filiación peruana</vt:lpstr>
      <vt:lpstr>Presentación de PowerPoint</vt:lpstr>
      <vt:lpstr>Presentación de PowerPoint</vt:lpstr>
      <vt:lpstr>Presentación de PowerPoint</vt:lpstr>
      <vt:lpstr>Producción científica de universidades peruanas</vt:lpstr>
      <vt:lpstr>Presentación de PowerPoint</vt:lpstr>
      <vt:lpstr>Presentación de PowerPoint</vt:lpstr>
      <vt:lpstr>Presentación de PowerPoint</vt:lpstr>
      <vt:lpstr>Universidades peruanas con mayor producción científica </vt:lpstr>
      <vt:lpstr>Universidades peruanas con mayor producción científica</vt:lpstr>
      <vt:lpstr>Universidades peruanas con mayor producción científica</vt:lpstr>
      <vt:lpstr>Presentación de PowerPoint</vt:lpstr>
      <vt:lpstr>Presentación de PowerPoint</vt:lpstr>
      <vt:lpstr>Producción científica de Universidades Públicas Peruanas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Producción científica de Universidad Nacional Mayor de San Marcos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Publicaciones de Universidad Nacional JOSÉ FAUSTINO SÁNCHEZ CARRIÓN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afrontamos este reto mejorar nuestra productividad científica ?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Justiniano</dc:creator>
  <cp:lastModifiedBy>Justiniano</cp:lastModifiedBy>
  <cp:revision>208</cp:revision>
  <dcterms:created xsi:type="dcterms:W3CDTF">2019-08-27T05:02:00Z</dcterms:created>
  <dcterms:modified xsi:type="dcterms:W3CDTF">2019-12-13T06:39:18Z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1033-11.2.0.9070</vt:lpwstr>
  </property>
</Properties>
</file>